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281" r:id="rId11"/>
    <p:sldId id="355" r:id="rId12"/>
    <p:sldId id="354" r:id="rId13"/>
    <p:sldId id="335" r:id="rId14"/>
    <p:sldId id="259" r:id="rId15"/>
    <p:sldId id="336" r:id="rId16"/>
    <p:sldId id="337" r:id="rId17"/>
    <p:sldId id="260" r:id="rId18"/>
    <p:sldId id="339" r:id="rId19"/>
    <p:sldId id="341" r:id="rId20"/>
    <p:sldId id="367" r:id="rId21"/>
    <p:sldId id="375" r:id="rId22"/>
    <p:sldId id="262" r:id="rId23"/>
    <p:sldId id="340" r:id="rId24"/>
    <p:sldId id="376" r:id="rId25"/>
    <p:sldId id="344" r:id="rId26"/>
    <p:sldId id="261" r:id="rId27"/>
    <p:sldId id="263" r:id="rId28"/>
    <p:sldId id="369" r:id="rId29"/>
    <p:sldId id="287" r:id="rId30"/>
    <p:sldId id="313" r:id="rId31"/>
    <p:sldId id="293" r:id="rId32"/>
    <p:sldId id="296" r:id="rId33"/>
    <p:sldId id="294" r:id="rId34"/>
    <p:sldId id="295" r:id="rId35"/>
    <p:sldId id="297" r:id="rId36"/>
    <p:sldId id="298" r:id="rId37"/>
    <p:sldId id="299" r:id="rId38"/>
    <p:sldId id="300" r:id="rId39"/>
    <p:sldId id="301" r:id="rId40"/>
    <p:sldId id="303" r:id="rId41"/>
    <p:sldId id="304" r:id="rId42"/>
    <p:sldId id="305" r:id="rId43"/>
    <p:sldId id="306" r:id="rId44"/>
    <p:sldId id="302" r:id="rId45"/>
    <p:sldId id="307" r:id="rId46"/>
    <p:sldId id="308" r:id="rId47"/>
    <p:sldId id="309" r:id="rId48"/>
    <p:sldId id="379" r:id="rId49"/>
    <p:sldId id="380" r:id="rId50"/>
    <p:sldId id="381" r:id="rId51"/>
    <p:sldId id="312" r:id="rId52"/>
    <p:sldId id="288" r:id="rId53"/>
    <p:sldId id="289" r:id="rId54"/>
    <p:sldId id="290" r:id="rId55"/>
    <p:sldId id="292" r:id="rId56"/>
    <p:sldId id="291" r:id="rId57"/>
    <p:sldId id="382" r:id="rId58"/>
    <p:sldId id="383" r:id="rId59"/>
    <p:sldId id="311" r:id="rId60"/>
    <p:sldId id="370" r:id="rId61"/>
    <p:sldId id="286" r:id="rId62"/>
    <p:sldId id="342" r:id="rId63"/>
    <p:sldId id="285" r:id="rId64"/>
    <p:sldId id="347" r:id="rId65"/>
    <p:sldId id="345" r:id="rId66"/>
    <p:sldId id="346" r:id="rId67"/>
    <p:sldId id="348" r:id="rId68"/>
    <p:sldId id="349" r:id="rId69"/>
    <p:sldId id="350" r:id="rId70"/>
    <p:sldId id="352" r:id="rId71"/>
    <p:sldId id="353" r:id="rId72"/>
    <p:sldId id="343" r:id="rId73"/>
    <p:sldId id="310" r:id="rId74"/>
    <p:sldId id="371" r:id="rId75"/>
    <p:sldId id="315" r:id="rId76"/>
    <p:sldId id="314" r:id="rId77"/>
    <p:sldId id="317" r:id="rId78"/>
    <p:sldId id="316" r:id="rId79"/>
    <p:sldId id="384" r:id="rId80"/>
    <p:sldId id="385" r:id="rId81"/>
    <p:sldId id="386" r:id="rId82"/>
    <p:sldId id="363" r:id="rId83"/>
    <p:sldId id="331" r:id="rId84"/>
    <p:sldId id="321" r:id="rId85"/>
    <p:sldId id="322" r:id="rId86"/>
    <p:sldId id="323" r:id="rId87"/>
    <p:sldId id="324" r:id="rId88"/>
    <p:sldId id="372" r:id="rId89"/>
    <p:sldId id="325" r:id="rId90"/>
    <p:sldId id="326" r:id="rId91"/>
    <p:sldId id="327" r:id="rId92"/>
    <p:sldId id="328" r:id="rId93"/>
    <p:sldId id="329" r:id="rId94"/>
    <p:sldId id="284" r:id="rId95"/>
    <p:sldId id="373" r:id="rId96"/>
    <p:sldId id="258" r:id="rId97"/>
    <p:sldId id="264" r:id="rId98"/>
    <p:sldId id="282" r:id="rId99"/>
    <p:sldId id="360" r:id="rId100"/>
    <p:sldId id="361" r:id="rId101"/>
    <p:sldId id="362" r:id="rId102"/>
    <p:sldId id="273" r:id="rId103"/>
    <p:sldId id="274" r:id="rId104"/>
    <p:sldId id="275" r:id="rId105"/>
    <p:sldId id="276" r:id="rId106"/>
    <p:sldId id="277" r:id="rId107"/>
    <p:sldId id="265" r:id="rId108"/>
    <p:sldId id="266" r:id="rId109"/>
    <p:sldId id="267" r:id="rId110"/>
    <p:sldId id="268" r:id="rId111"/>
    <p:sldId id="269" r:id="rId112"/>
    <p:sldId id="270" r:id="rId113"/>
    <p:sldId id="271" r:id="rId114"/>
    <p:sldId id="272" r:id="rId115"/>
    <p:sldId id="359" r:id="rId116"/>
    <p:sldId id="278" r:id="rId117"/>
    <p:sldId id="319" r:id="rId118"/>
    <p:sldId id="318" r:id="rId119"/>
    <p:sldId id="279" r:id="rId120"/>
    <p:sldId id="280" r:id="rId121"/>
    <p:sldId id="320" r:id="rId122"/>
    <p:sldId id="330" r:id="rId123"/>
    <p:sldId id="358" r:id="rId124"/>
    <p:sldId id="374" r:id="rId125"/>
    <p:sldId id="357" r:id="rId126"/>
    <p:sldId id="356"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281"/>
            <p14:sldId id="355"/>
            <p14:sldId id="354"/>
            <p14:sldId id="335"/>
            <p14:sldId id="259"/>
            <p14:sldId id="336"/>
            <p14:sldId id="337"/>
            <p14:sldId id="260"/>
            <p14:sldId id="339"/>
            <p14:sldId id="341"/>
          </p14:sldIdLst>
        </p14:section>
        <p14:section name="Basic &quot;getting started&quot; functions" id="{3D53CBD7-0E2C-4AD6-88A4-457917784BE0}">
          <p14:sldIdLst>
            <p14:sldId id="367"/>
            <p14:sldId id="375"/>
            <p14:sldId id="262"/>
            <p14:sldId id="340"/>
            <p14:sldId id="376"/>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79"/>
            <p14:sldId id="380"/>
            <p14:sldId id="381"/>
            <p14:sldId id="312"/>
            <p14:sldId id="288"/>
            <p14:sldId id="289"/>
            <p14:sldId id="290"/>
            <p14:sldId id="292"/>
            <p14:sldId id="291"/>
            <p14:sldId id="382"/>
            <p14:sldId id="383"/>
          </p14:sldIdLst>
        </p14:section>
        <p14:section name="Trimming Operations" id="{0C89AF94-DBAF-4AF6-B7D3-94EAAA123EFC}">
          <p14:sldIdLst>
            <p14:sldId id="311"/>
            <p14:sldId id="370"/>
            <p14:sldId id="286"/>
            <p14:sldId id="342"/>
            <p14:sldId id="285"/>
            <p14:sldId id="347"/>
            <p14:sldId id="345"/>
            <p14:sldId id="346"/>
            <p14:sldId id="348"/>
            <p14:sldId id="349"/>
            <p14:sldId id="350"/>
            <p14:sldId id="352"/>
            <p14:sldId id="353"/>
            <p14:sldId id="343"/>
          </p14:sldIdLst>
        </p14:section>
        <p14:section name="Projection of paths" id="{4230C4A9-ECB2-4E41-A39E-6C57726DB5DE}">
          <p14:sldIdLst>
            <p14:sldId id="310"/>
            <p14:sldId id="371"/>
            <p14:sldId id="315"/>
            <p14:sldId id="314"/>
            <p14:sldId id="317"/>
            <p14:sldId id="316"/>
            <p14:sldId id="384"/>
            <p14:sldId id="385"/>
            <p14:sldId id="386"/>
            <p14:sldId id="363"/>
            <p14:sldId id="331"/>
            <p14:sldId id="321"/>
            <p14:sldId id="322"/>
            <p14:sldId id="323"/>
            <p14:sldId id="324"/>
          </p14:sldIdLst>
        </p14:section>
        <p14:section name="Statistical analysis of paths" id="{DC74B6DA-7681-4467-92C6-2CC357834A76}">
          <p14:sldIdLst>
            <p14:sldId id="372"/>
            <p14:sldId id="325"/>
            <p14:sldId id="326"/>
            <p14:sldId id="327"/>
            <p14:sldId id="328"/>
            <p14:sldId id="329"/>
          </p14:sldIdLst>
        </p14:section>
        <p14:section name="Path averaging methods" id="{3EBD4C6A-139A-43AD-9B39-E8F3A2CD6F59}">
          <p14:sldIdLst>
            <p14:sldId id="284"/>
            <p14:sldId id="373"/>
            <p14:sldId id="258"/>
            <p14:sldId id="264"/>
            <p14:sldId id="282"/>
            <p14:sldId id="360"/>
            <p14:sldId id="361"/>
            <p14:sldId id="362"/>
            <p14:sldId id="273"/>
            <p14:sldId id="274"/>
            <p14:sldId id="275"/>
            <p14:sldId id="276"/>
            <p14:sldId id="277"/>
            <p14:sldId id="265"/>
            <p14:sldId id="266"/>
            <p14:sldId id="267"/>
            <p14:sldId id="268"/>
            <p14:sldId id="269"/>
            <p14:sldId id="270"/>
            <p14:sldId id="271"/>
            <p14:sldId id="272"/>
            <p14:sldId id="359"/>
            <p14:sldId id="278"/>
            <p14:sldId id="319"/>
            <p14:sldId id="318"/>
            <p14:sldId id="279"/>
            <p14:sldId id="280"/>
            <p14:sldId id="320"/>
            <p14:sldId id="330"/>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p:scale>
          <a:sx n="85" d="100"/>
          <a:sy n="85" d="100"/>
        </p:scale>
        <p:origin x="1073" y="4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12/27/2021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12/27/2021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6.xml"/><Relationship Id="rId5" Type="http://schemas.openxmlformats.org/officeDocument/2006/relationships/image" Target="../media/image107.emf"/><Relationship Id="rId4" Type="http://schemas.openxmlformats.org/officeDocument/2006/relationships/image" Target="../media/image106.emf"/></Relationships>
</file>

<file path=ppt/slides/_rels/slide11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6.xml"/><Relationship Id="rId5" Type="http://schemas.openxmlformats.org/officeDocument/2006/relationships/image" Target="../media/image111.emf"/><Relationship Id="rId4" Type="http://schemas.openxmlformats.org/officeDocument/2006/relationships/image" Target="../media/image110.emf"/></Relationships>
</file>

<file path=ppt/slides/_rels/slide11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7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5" Type="http://schemas.openxmlformats.org/officeDocument/2006/relationships/image" Target="../media/image55.emf"/><Relationship Id="rId4" Type="http://schemas.openxmlformats.org/officeDocument/2006/relationships/image" Target="../media/image54.emf"/></Relationships>
</file>

<file path=ppt/slides/_rels/slide7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 Id="rId5" Type="http://schemas.openxmlformats.org/officeDocument/2006/relationships/image" Target="../media/image59.emf"/><Relationship Id="rId4" Type="http://schemas.openxmlformats.org/officeDocument/2006/relationships/image" Target="../media/image58.emf"/></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5" Type="http://schemas.openxmlformats.org/officeDocument/2006/relationships/image" Target="../media/image63.emf"/><Relationship Id="rId4" Type="http://schemas.openxmlformats.org/officeDocument/2006/relationships/image" Target="../media/image62.emf"/></Relationships>
</file>

<file path=ppt/slides/_rels/slide8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6.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8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4" Type="http://schemas.openxmlformats.org/officeDocument/2006/relationships/image" Target="../media/image76.emf"/></Relationships>
</file>

<file path=ppt/slides/_rels/slide8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 Id="rId4" Type="http://schemas.openxmlformats.org/officeDocument/2006/relationships/image" Target="../media/image79.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9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p:txBody>
          <a:bodyPr>
            <a:normAutofit fontScale="90000"/>
          </a:bodyPr>
          <a:lstStyle/>
          <a:p>
            <a:r>
              <a:rPr lang="en-US" dirty="0"/>
              <a:t>The “same station” method is just to average paths by station. This is done easily by just interpolation</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r>
              <a:rPr lang="en-US" sz="2700" dirty="0">
                <a:solidFill>
                  <a:srgbClr val="00B050"/>
                </a:solidFill>
                <a:latin typeface="Courier New" panose="02070309020205020404" pitchFamily="49" charset="0"/>
                <a:cs typeface="Courier New" panose="02070309020205020404" pitchFamily="49" charset="0"/>
              </a:rPr>
              <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r>
              <a:rPr lang="en-US" dirty="0"/>
              <a:t/>
            </a: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r>
              <a:rPr lang="en-US" dirty="0"/>
              <a:t/>
            </a: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r>
              <a:rPr lang="en-US" dirty="0"/>
              <a:t/>
            </a: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lstStyle/>
          <a:p>
            <a:r>
              <a:rPr lang="en-US" dirty="0"/>
              <a:t>Motivation and definitions</a:t>
            </a:r>
          </a:p>
          <a:p>
            <a:r>
              <a:rPr lang="en-US" dirty="0"/>
              <a:t>Basic “getting started” functions</a:t>
            </a:r>
          </a:p>
          <a:p>
            <a:r>
              <a:rPr lang="en-US" dirty="0"/>
              <a:t>Basic path </a:t>
            </a:r>
            <a:r>
              <a:rPr lang="en-US" dirty="0" smtClean="0"/>
              <a:t>operations – intersections and snapping</a:t>
            </a:r>
            <a:endParaRPr lang="en-US" dirty="0"/>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354292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850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a:t>
            </a:r>
            <a:r>
              <a:rPr lang="en-US" dirty="0" smtClean="0"/>
              <a:t>2021-12-27 </a:t>
            </a:r>
            <a:r>
              <a:rPr lang="en-US" dirty="0"/>
              <a:t>by S. Brennan</a:t>
            </a:r>
          </a:p>
        </p:txBody>
      </p:sp>
    </p:spTree>
    <p:extLst>
      <p:ext uri="{BB962C8B-B14F-4D97-AF65-F5344CB8AC3E}">
        <p14:creationId xmlns:p14="http://schemas.microsoft.com/office/powerpoint/2010/main" val="3297669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endParaRPr lang="en-US" dirty="0" smtClean="0"/>
          </a:p>
          <a:p>
            <a:pPr marL="0" indent="0">
              <a:buNone/>
            </a:pPr>
            <a:r>
              <a:rPr lang="en-US" dirty="0"/>
              <a:t>Snapping a point onto a </a:t>
            </a:r>
            <a:r>
              <a:rPr lang="en-US" dirty="0" smtClean="0"/>
              <a:t>traversal: </a:t>
            </a: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list of current functions are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1825625"/>
            <a:ext cx="11149133" cy="4351338"/>
          </a:xfrm>
        </p:spPr>
        <p:txBody>
          <a:bodyPr>
            <a:normAutofit/>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a:t>
            </a:r>
            <a:r>
              <a:rPr lang="en-US" sz="600" dirty="0" smtClean="0">
                <a:solidFill>
                  <a:srgbClr val="00B050"/>
                </a:solidFill>
                <a:latin typeface="Courier New" panose="02070309020205020404" pitchFamily="49" charset="0"/>
                <a:cs typeface="Times New Roman" panose="02020603050405020304" pitchFamily="18" charset="0"/>
              </a:rPr>
              <a:t>functions:</a:t>
            </a:r>
            <a:br>
              <a:rPr lang="en-US" sz="600" dirty="0" smtClean="0">
                <a:solidFill>
                  <a:srgbClr val="00B050"/>
                </a:solidFill>
                <a:latin typeface="Courier New" panose="02070309020205020404" pitchFamily="49" charset="0"/>
                <a:cs typeface="Times New Roman" panose="02020603050405020304" pitchFamily="18" charset="0"/>
              </a:rPr>
            </a:br>
            <a:r>
              <a:rPr lang="en-US" sz="600" dirty="0" err="1" smtClean="0">
                <a:solidFill>
                  <a:srgbClr val="00B050"/>
                </a:solidFill>
                <a:latin typeface="Courier New" panose="02070309020205020404" pitchFamily="49" charset="0"/>
                <a:cs typeface="Times New Roman" panose="02020603050405020304" pitchFamily="18" charset="0"/>
              </a:rPr>
              <a:t>fcn_Path_checkInputsToFunctions</a:t>
            </a:r>
            <a:r>
              <a:rPr lang="en-US" sz="600" dirty="0" smtClean="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a:t>
            </a: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conditions</a:t>
            </a:r>
            <a:b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50"/>
                </a:solidFill>
                <a:latin typeface="Courier New" panose="02070309020205020404" pitchFamily="49" charset="0"/>
                <a:cs typeface="Times New Roman" panose="02020603050405020304" pitchFamily="18" charset="0"/>
              </a:rPr>
              <a:t>paths </a:t>
            </a:r>
            <a:r>
              <a:rPr lang="en-US" sz="600" dirty="0">
                <a:solidFill>
                  <a:srgbClr val="00B050"/>
                </a:solidFill>
                <a:latin typeface="Courier New" panose="02070309020205020404" pitchFamily="49" charset="0"/>
                <a:cs typeface="Times New Roman" panose="02020603050405020304" pitchFamily="18" charset="0"/>
              </a:rPr>
              <a:t>=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a:t>
            </a:r>
            <a:r>
              <a:rPr lang="en-US" sz="600" dirty="0" smtClean="0">
                <a:solidFill>
                  <a:srgbClr val="00B050"/>
                </a:solidFill>
                <a:latin typeface="Courier New" panose="02070309020205020404" pitchFamily="49" charset="0"/>
                <a:cs typeface="Times New Roman" panose="02020603050405020304" pitchFamily="18" charset="0"/>
              </a:rPr>
              <a:t>click-to-draw</a:t>
            </a:r>
            <a:br>
              <a:rPr lang="en-US" sz="600" dirty="0" smtClean="0">
                <a:solidFill>
                  <a:srgbClr val="00B050"/>
                </a:solidFill>
                <a:latin typeface="Courier New" panose="02070309020205020404" pitchFamily="49" charset="0"/>
                <a:cs typeface="Times New Roman" panose="02020603050405020304" pitchFamily="18" charset="0"/>
              </a:rPr>
            </a:br>
            <a:r>
              <a:rPr lang="en-US" sz="600" dirty="0" err="1" smtClean="0">
                <a:solidFill>
                  <a:srgbClr val="00B050"/>
                </a:solidFill>
                <a:latin typeface="Courier New" panose="02070309020205020404" pitchFamily="49" charset="0"/>
                <a:cs typeface="Times New Roman" panose="02020603050405020304" pitchFamily="18" charset="0"/>
              </a:rPr>
              <a:t>diff_angles</a:t>
            </a:r>
            <a:r>
              <a:rPr lang="en-US" sz="600" dirty="0" smtClean="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rPr>
              <a:t>=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a:t>
            </a: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segments</a:t>
            </a:r>
            <a:b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smtClean="0">
                <a:solidFill>
                  <a:srgbClr val="00B050"/>
                </a:solidFill>
                <a:latin typeface="Courier New" panose="02070309020205020404" pitchFamily="49" charset="0"/>
                <a:cs typeface="Times New Roman" panose="02020603050405020304" pitchFamily="18" charset="0"/>
              </a:rPr>
              <a:t>yaw_angles_in_radians</a:t>
            </a:r>
            <a:r>
              <a:rPr lang="en-US" sz="600" dirty="0" smtClean="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rPr>
              <a:t>=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a:t>
            </a: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segment</a:t>
            </a:r>
            <a:b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50"/>
                </a:solidFill>
                <a:latin typeface="Courier New" panose="02070309020205020404" pitchFamily="49" charset="0"/>
                <a:cs typeface="Times New Roman" panose="02020603050405020304" pitchFamily="18" charset="0"/>
              </a:rPr>
              <a:t>traversal </a:t>
            </a:r>
            <a:r>
              <a:rPr lang="en-US" sz="600" dirty="0">
                <a:solidFill>
                  <a:srgbClr val="00B050"/>
                </a:solidFill>
                <a:latin typeface="Courier New" panose="02070309020205020404" pitchFamily="49" charset="0"/>
                <a:cs typeface="Times New Roman" panose="02020603050405020304" pitchFamily="18" charset="0"/>
              </a:rPr>
              <a:t>=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a:t>
            </a: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b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h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a:t>
            </a:r>
            <a: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br>
              <a:rPr lang="en-US" sz="600" dirty="0" smtClean="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50"/>
                </a:solidFill>
                <a:latin typeface="Courier New" panose="02070309020205020404" pitchFamily="49" charset="0"/>
                <a:cs typeface="Times New Roman" panose="02020603050405020304" pitchFamily="18" charset="0"/>
              </a:rPr>
              <a:t>h </a:t>
            </a:r>
            <a:r>
              <a:rPr lang="en-US" sz="600" dirty="0">
                <a:solidFill>
                  <a:srgbClr val="00B050"/>
                </a:solidFill>
                <a:latin typeface="Courier New" panose="02070309020205020404" pitchFamily="49" charset="0"/>
                <a:cs typeface="Times New Roman" panose="02020603050405020304" pitchFamily="18" charset="0"/>
              </a:rPr>
              <a:t>=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r>
              <a:rPr lang="en-US" sz="600" dirty="0" smtClean="0">
                <a:solidFill>
                  <a:srgbClr val="00B0F0"/>
                </a:solidFill>
                <a:latin typeface="Courier New" panose="02070309020205020404" pitchFamily="49" charset="0"/>
                <a:cs typeface="Times New Roman" panose="02020603050405020304" pitchFamily="18" charset="0"/>
              </a:rPr>
              <a:t>:</a:t>
            </a:r>
            <a:br>
              <a:rPr lang="en-US" sz="600" dirty="0" smtClean="0">
                <a:solidFill>
                  <a:srgbClr val="00B0F0"/>
                </a:solidFill>
                <a:latin typeface="Courier New" panose="02070309020205020404" pitchFamily="49" charset="0"/>
                <a:cs typeface="Times New Roman" panose="02020603050405020304" pitchFamily="18" charset="0"/>
              </a:rPr>
            </a:br>
            <a:r>
              <a:rPr lang="en-US" sz="600" dirty="0" smtClean="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smtClean="0">
                <a:solidFill>
                  <a:srgbClr val="00B0F0"/>
                </a:solidFill>
                <a:latin typeface="Courier New" panose="02070309020205020404" pitchFamily="49" charset="0"/>
                <a:cs typeface="Times New Roman" panose="02020603050405020304" pitchFamily="18" charset="0"/>
              </a:rPr>
              <a:t>fcn_Path_findProjectionHitOntoPath</a:t>
            </a:r>
            <a:r>
              <a:rPr lang="en-US" sz="600" dirty="0" smtClean="0">
                <a:solidFill>
                  <a:srgbClr val="00B0F0"/>
                </a:solidFill>
                <a:latin typeface="Courier New" panose="02070309020205020404" pitchFamily="49" charset="0"/>
                <a:cs typeface="Times New Roman" panose="02020603050405020304" pitchFamily="18" charset="0"/>
              </a:rPr>
              <a:t>(path, </a:t>
            </a:r>
            <a:r>
              <a:rPr lang="en-US" sz="600" dirty="0" err="1" smtClean="0">
                <a:solidFill>
                  <a:srgbClr val="00B0F0"/>
                </a:solidFill>
                <a:latin typeface="Courier New" panose="02070309020205020404" pitchFamily="49" charset="0"/>
                <a:cs typeface="Times New Roman" panose="02020603050405020304" pitchFamily="18" charset="0"/>
              </a:rPr>
              <a:t>sensor_vector_start</a:t>
            </a:r>
            <a:r>
              <a:rPr lang="en-US" sz="600" dirty="0" smtClean="0">
                <a:solidFill>
                  <a:srgbClr val="00B0F0"/>
                </a:solidFill>
                <a:latin typeface="Courier New" panose="02070309020205020404" pitchFamily="49" charset="0"/>
                <a:cs typeface="Times New Roman" panose="02020603050405020304" pitchFamily="18" charset="0"/>
              </a:rPr>
              <a:t>, </a:t>
            </a:r>
            <a:r>
              <a:rPr lang="en-US" sz="600" dirty="0" err="1" smtClean="0">
                <a:solidFill>
                  <a:srgbClr val="00B0F0"/>
                </a:solidFill>
                <a:latin typeface="Courier New" panose="02070309020205020404" pitchFamily="49" charset="0"/>
                <a:cs typeface="Times New Roman" panose="02020603050405020304" pitchFamily="18" charset="0"/>
              </a:rPr>
              <a:t>sensor_vector_end</a:t>
            </a:r>
            <a:r>
              <a:rPr lang="en-US" sz="600" dirty="0" smtClean="0">
                <a:solidFill>
                  <a:srgbClr val="00B0F0"/>
                </a:solidFill>
                <a:latin typeface="Courier New" panose="02070309020205020404" pitchFamily="49" charset="0"/>
                <a:cs typeface="Times New Roman" panose="02020603050405020304" pitchFamily="18" charset="0"/>
              </a:rPr>
              <a:t>,(</a:t>
            </a:r>
            <a:r>
              <a:rPr lang="en-US" sz="600" dirty="0" err="1" smtClean="0">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smtClean="0">
                <a:solidFill>
                  <a:srgbClr val="00B0F0"/>
                </a:solidFill>
                <a:latin typeface="Courier New" panose="02070309020205020404" pitchFamily="49" charset="0"/>
                <a:cs typeface="Times New Roman" panose="02020603050405020304" pitchFamily="18" charset="0"/>
              </a:rPr>
              <a:t>)) </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endParaRPr lang="en-US" sz="600" dirty="0" smtClean="0">
              <a:solidFill>
                <a:srgbClr val="00B0F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r>
              <a:rPr lang="en-US" sz="600" dirty="0"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smtClean="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endPar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ortho</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vectors at </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smtClean="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a:t>
            </a:r>
          </a:p>
          <a:p>
            <a:pPr marL="0" indent="0">
              <a:buNone/>
            </a:pPr>
            <a:endPar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r>
              <a:rPr lang="en-US" sz="44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FINISH MAKING THIS LIST</a:t>
            </a: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a:t>
            </a:r>
            <a:r>
              <a:rPr lang="en-US" sz="3600" dirty="0" smtClean="0"/>
              <a:t>we want to know all the intersection points</a:t>
            </a:r>
            <a:endParaRPr lang="en-US" sz="3600" dirty="0"/>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a:t>
            </a:r>
            <a:r>
              <a:rPr lang="en-US" sz="1600" dirty="0" smtClean="0"/>
              <a:t>2, and all the intersections are given.</a:t>
            </a:r>
            <a:endParaRPr lang="en-US" sz="1600" dirty="0"/>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a:t>
            </a:r>
            <a:r>
              <a:rPr lang="en-US" dirty="0">
                <a:solidFill>
                  <a:srgbClr val="228B22"/>
                </a:solidFill>
                <a:latin typeface="Courier New" panose="02070309020205020404" pitchFamily="49" charset="0"/>
              </a:rPr>
              <a:t>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a:t>
            </a:r>
            <a:r>
              <a:rPr lang="en-US" dirty="0" smtClean="0">
                <a:solidFill>
                  <a:srgbClr val="228B22"/>
                </a:solidFill>
                <a:latin typeface="Courier New" panose="02070309020205020404" pitchFamily="49" charset="0"/>
              </a:rPr>
              <a:t>2</a:t>
            </a:r>
            <a:endParaRPr lang="en-US" dirty="0"/>
          </a:p>
        </p:txBody>
      </p:sp>
      <p:pic>
        <p:nvPicPr>
          <p:cNvPr id="9" name="Picture 8"/>
          <p:cNvPicPr>
            <a:picLocks noChangeAspect="1"/>
          </p:cNvPicPr>
          <p:nvPr/>
        </p:nvPicPr>
        <p:blipFill>
          <a:blip r:embed="rId2"/>
          <a:stretch>
            <a:fillRect/>
          </a:stretch>
        </p:blipFill>
        <p:spPr>
          <a:xfrm>
            <a:off x="421523" y="2137014"/>
            <a:ext cx="5334000" cy="4000500"/>
          </a:xfrm>
          <a:prstGeom prst="rect">
            <a:avLst/>
          </a:prstGeom>
        </p:spPr>
      </p:pic>
      <p:pic>
        <p:nvPicPr>
          <p:cNvPr id="11" name="Picture 10"/>
          <p:cNvPicPr>
            <a:picLocks noChangeAspect="1"/>
          </p:cNvPicPr>
          <p:nvPr/>
        </p:nvPicPr>
        <p:blipFill>
          <a:blip r:embed="rId3"/>
          <a:stretch>
            <a:fillRect/>
          </a:stretch>
        </p:blipFill>
        <p:spPr>
          <a:xfrm>
            <a:off x="6019800" y="2041526"/>
            <a:ext cx="5334000" cy="4000500"/>
          </a:xfrm>
          <a:prstGeom prst="rect">
            <a:avLst/>
          </a:prstGeom>
        </p:spPr>
      </p:pic>
    </p:spTree>
    <p:extLst>
      <p:ext uri="{BB962C8B-B14F-4D97-AF65-F5344CB8AC3E}">
        <p14:creationId xmlns:p14="http://schemas.microsoft.com/office/powerpoint/2010/main" val="293739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 is the code and screen output for the previous slide:</a:t>
            </a:r>
            <a:endParaRPr lang="en-US" dirty="0"/>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10.000</a:t>
            </a:r>
          </a:p>
          <a:p>
            <a:r>
              <a:rPr lang="en-US" sz="1400" dirty="0">
                <a:latin typeface="Courier New" panose="02070309020205020404" pitchFamily="49" charset="0"/>
                <a:cs typeface="Courier New" panose="02070309020205020404" pitchFamily="49" charset="0"/>
              </a:rPr>
              <a:t>7.800 		 3.000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7.200</a:t>
            </a:r>
          </a:p>
          <a:p>
            <a:r>
              <a:rPr lang="en-US" sz="1400" dirty="0">
                <a:latin typeface="Courier New" panose="02070309020205020404" pitchFamily="49" charset="0"/>
                <a:cs typeface="Courier New" panose="02070309020205020404" pitchFamily="49" charset="0"/>
              </a:rPr>
              <a:t>6.500 		 2.500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6.000</a:t>
            </a:r>
          </a:p>
          <a:p>
            <a:r>
              <a:rPr lang="en-US" sz="1400" dirty="0">
                <a:latin typeface="Courier New" panose="02070309020205020404" pitchFamily="49" charset="0"/>
                <a:cs typeface="Courier New" panose="02070309020205020404" pitchFamily="49" charset="0"/>
              </a:rPr>
              <a:t>2.600 		 1.000 		</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2.400</a:t>
            </a:r>
          </a:p>
        </p:txBody>
      </p:sp>
    </p:spTree>
    <p:extLst>
      <p:ext uri="{BB962C8B-B14F-4D97-AF65-F5344CB8AC3E}">
        <p14:creationId xmlns:p14="http://schemas.microsoft.com/office/powerpoint/2010/main" val="3396920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travel along the path, angle relative to path, etc. -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algorithm is quite robust even to complex overlapping conditions</a:t>
            </a:r>
            <a:endParaRPr lang="en-US" dirty="0"/>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r>
              <a:rPr lang="en-US" dirty="0"/>
              <a:t/>
            </a:r>
            <a:br>
              <a:rPr lang="en-US" dirty="0"/>
            </a:br>
            <a:r>
              <a:rPr lang="en-US" dirty="0"/>
              <a:t>One way to do this is to find </a:t>
            </a:r>
            <a:r>
              <a:rPr lang="en-US" dirty="0">
                <a:solidFill>
                  <a:srgbClr val="0070C0"/>
                </a:solidFill>
              </a:rPr>
              <a:t>the closest vertex on a path to a query point</a:t>
            </a:r>
            <a:r>
              <a:rPr lang="en-US" dirty="0"/>
              <a:t>. </a:t>
            </a:r>
            <a:br>
              <a:rPr lang="en-US" dirty="0"/>
            </a:br>
            <a:r>
              <a:rPr lang="en-US" dirty="0"/>
              <a:t/>
            </a: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r>
              <a:rPr lang="en-US" dirty="0"/>
              <a:t/>
            </a: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a:t>
            </a:r>
            <a:r>
              <a:rPr lang="en-US" dirty="0" err="1" smtClean="0"/>
              <a:t>traveral</a:t>
            </a:r>
            <a:endParaRPr lang="en-US" dirty="0"/>
          </a:p>
        </p:txBody>
      </p:sp>
    </p:spTree>
    <p:extLst>
      <p:ext uri="{BB962C8B-B14F-4D97-AF65-F5344CB8AC3E}">
        <p14:creationId xmlns:p14="http://schemas.microsoft.com/office/powerpoint/2010/main" val="32264650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has the same functionality as snap-to-path, but takes in a traversal type</a:t>
            </a:r>
            <a:endParaRPr lang="en-US" dirty="0"/>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smtClean="0">
                <a:solidFill>
                  <a:srgbClr val="000000"/>
                </a:solidFill>
                <a:latin typeface="Courier New" panose="02070309020205020404" pitchFamily="49" charset="0"/>
              </a:rPr>
              <a:t>fcn_Path_snapPointOntoNearestTraversal</a:t>
            </a:r>
            <a:r>
              <a:rPr lang="en-US" sz="900" dirty="0" smtClean="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r>
              <a:rPr lang="en-US" sz="3600" dirty="0">
                <a:solidFill>
                  <a:srgbClr val="028009"/>
                </a:solidFill>
                <a:latin typeface="Courier New" panose="02070309020205020404" pitchFamily="49" charset="0"/>
              </a:rPr>
              <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r>
              <a:rPr lang="en-US" sz="2000" dirty="0">
                <a:solidFill>
                  <a:srgbClr val="FFFFFF"/>
                </a:solidFill>
              </a:rPr>
              <a:t/>
            </a: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p>
          <a:p>
            <a:pPr marL="0" indent="0">
              <a:buNone/>
            </a:pP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normAutofit/>
          </a:bodyPr>
          <a:lstStyle/>
          <a:p>
            <a:r>
              <a:rPr lang="en-US" sz="3600" dirty="0" smtClean="0"/>
              <a:t>This capability is implemented in </a:t>
            </a:r>
            <a:r>
              <a:rPr lang="en-US" sz="3600" dirty="0" err="1">
                <a:solidFill>
                  <a:srgbClr val="228B22"/>
                </a:solidFill>
                <a:latin typeface="Courier New" panose="02070309020205020404" pitchFamily="49" charset="0"/>
              </a:rPr>
              <a:t>fcn_Path_findOrthogonalTraversalVectorsAtStations</a:t>
            </a:r>
            <a:r>
              <a:rPr lang="en-US" sz="3600" dirty="0">
                <a:solidFill>
                  <a:srgbClr val="228B22"/>
                </a:solidFill>
                <a:latin typeface="Courier New" panose="02070309020205020404" pitchFamily="49" charset="0"/>
              </a:rPr>
              <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866809" y="365125"/>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a:t>
            </a:r>
            <a:r>
              <a:rPr lang="en-US" sz="3200" dirty="0" smtClean="0"/>
              <a:t>both, using average only </a:t>
            </a:r>
            <a:r>
              <a:rPr lang="en-US" sz="3200" dirty="0"/>
              <a:t>at vertex, and 4) </a:t>
            </a:r>
            <a:r>
              <a:rPr lang="en-US" sz="3200" dirty="0" smtClean="0"/>
              <a:t>average both </a:t>
            </a:r>
            <a:r>
              <a:rPr lang="en-US" sz="3200" dirty="0"/>
              <a:t>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smtClean="0"/>
              <a:t>The function, </a:t>
            </a:r>
            <a:r>
              <a:rPr lang="en-US" sz="2800" dirty="0" err="1" smtClean="0">
                <a:solidFill>
                  <a:srgbClr val="228B22"/>
                </a:solidFill>
                <a:latin typeface="Courier New" panose="02070309020205020404" pitchFamily="49" charset="0"/>
              </a:rPr>
              <a:t>fcn_Path_findOrthogonalHitFromTraversalToTraversal</a:t>
            </a:r>
            <a:r>
              <a:rPr lang="en-US" sz="2800" dirty="0" smtClean="0"/>
              <a:t>, finds the points on traversals nearby a given traversal that are closest to given station points, assuming orthogonal projections or variants set by a flag</a:t>
            </a:r>
            <a:endParaRPr lang="en-US" sz="2800" dirty="0"/>
          </a:p>
        </p:txBody>
      </p:sp>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smtClean="0"/>
              <a:t>This is from the averaging example in </a:t>
            </a:r>
            <a:r>
              <a:rPr lang="en-US" dirty="0"/>
              <a:t>the script:</a:t>
            </a:r>
            <a:br>
              <a:rPr lang="en-US" dirty="0"/>
            </a:br>
            <a:r>
              <a:rPr lang="en-US" dirty="0" smtClean="0"/>
              <a:t>script_test_fcn_Path_findOrthogonalHitFromTraversalToTraversal.m </a:t>
            </a:r>
            <a:endParaRPr lang="en-US" dirty="0"/>
          </a:p>
        </p:txBody>
      </p:sp>
    </p:spTree>
    <p:extLst>
      <p:ext uri="{BB962C8B-B14F-4D97-AF65-F5344CB8AC3E}">
        <p14:creationId xmlns:p14="http://schemas.microsoft.com/office/powerpoint/2010/main" val="2667916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r>
              <a:rPr lang="en-US" sz="2000" dirty="0"/>
              <a:t/>
            </a: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can limit the search radius for intersections, in this case to 1.5 meters.</a:t>
            </a:r>
            <a:endParaRPr lang="en-US" dirty="0"/>
          </a:p>
        </p:txBody>
      </p:sp>
      <p:pic>
        <p:nvPicPr>
          <p:cNvPr id="4" name="Picture 3"/>
          <p:cNvPicPr>
            <a:picLocks noChangeAspect="1"/>
          </p:cNvPicPr>
          <p:nvPr/>
        </p:nvPicPr>
        <p:blipFill>
          <a:blip r:embed="rId2"/>
          <a:stretch>
            <a:fillRect/>
          </a:stretch>
        </p:blipFill>
        <p:spPr>
          <a:xfrm>
            <a:off x="357390" y="2023593"/>
            <a:ext cx="3048000" cy="2286000"/>
          </a:xfrm>
          <a:prstGeom prst="rect">
            <a:avLst/>
          </a:prstGeom>
        </p:spPr>
      </p:pic>
      <p:pic>
        <p:nvPicPr>
          <p:cNvPr id="5" name="Picture 4"/>
          <p:cNvPicPr>
            <a:picLocks noChangeAspect="1"/>
          </p:cNvPicPr>
          <p:nvPr/>
        </p:nvPicPr>
        <p:blipFill>
          <a:blip r:embed="rId3"/>
          <a:stretch>
            <a:fillRect/>
          </a:stretch>
        </p:blipFill>
        <p:spPr>
          <a:xfrm>
            <a:off x="3087711" y="2918675"/>
            <a:ext cx="3048000" cy="2286000"/>
          </a:xfrm>
          <a:prstGeom prst="rect">
            <a:avLst/>
          </a:prstGeom>
        </p:spPr>
      </p:pic>
      <p:pic>
        <p:nvPicPr>
          <p:cNvPr id="6" name="Picture 5"/>
          <p:cNvPicPr>
            <a:picLocks noChangeAspect="1"/>
          </p:cNvPicPr>
          <p:nvPr/>
        </p:nvPicPr>
        <p:blipFill>
          <a:blip r:embed="rId4"/>
          <a:stretch>
            <a:fillRect/>
          </a:stretch>
        </p:blipFill>
        <p:spPr>
          <a:xfrm>
            <a:off x="5818032" y="2023593"/>
            <a:ext cx="3048000" cy="2286000"/>
          </a:xfrm>
          <a:prstGeom prst="rect">
            <a:avLst/>
          </a:prstGeom>
        </p:spPr>
      </p:pic>
      <p:pic>
        <p:nvPicPr>
          <p:cNvPr id="7" name="Picture 6"/>
          <p:cNvPicPr>
            <a:picLocks noChangeAspect="1"/>
          </p:cNvPicPr>
          <p:nvPr/>
        </p:nvPicPr>
        <p:blipFill>
          <a:blip r:embed="rId5"/>
          <a:stretch>
            <a:fillRect/>
          </a:stretch>
        </p:blipFill>
        <p:spPr>
          <a:xfrm>
            <a:off x="8548354" y="291867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also works for negative distances. Here are results for a search radius of 1.5 meters.</a:t>
            </a:r>
            <a:endParaRPr lang="en-US" dirty="0"/>
          </a:p>
        </p:txBody>
      </p:sp>
      <p:pic>
        <p:nvPicPr>
          <p:cNvPr id="3" name="Picture 2"/>
          <p:cNvPicPr>
            <a:picLocks noChangeAspect="1"/>
          </p:cNvPicPr>
          <p:nvPr/>
        </p:nvPicPr>
        <p:blipFill>
          <a:blip r:embed="rId2"/>
          <a:stretch>
            <a:fillRect/>
          </a:stretch>
        </p:blipFill>
        <p:spPr>
          <a:xfrm>
            <a:off x="8923986" y="2642583"/>
            <a:ext cx="3048000" cy="2286000"/>
          </a:xfrm>
          <a:prstGeom prst="rect">
            <a:avLst/>
          </a:prstGeom>
        </p:spPr>
      </p:pic>
      <p:pic>
        <p:nvPicPr>
          <p:cNvPr id="4" name="Picture 3"/>
          <p:cNvPicPr>
            <a:picLocks noChangeAspect="1"/>
          </p:cNvPicPr>
          <p:nvPr/>
        </p:nvPicPr>
        <p:blipFill>
          <a:blip r:embed="rId3"/>
          <a:stretch>
            <a:fillRect/>
          </a:stretch>
        </p:blipFill>
        <p:spPr>
          <a:xfrm>
            <a:off x="5976155" y="2642583"/>
            <a:ext cx="3048000" cy="2286000"/>
          </a:xfrm>
          <a:prstGeom prst="rect">
            <a:avLst/>
          </a:prstGeom>
        </p:spPr>
      </p:pic>
      <p:pic>
        <p:nvPicPr>
          <p:cNvPr id="5" name="Picture 4"/>
          <p:cNvPicPr>
            <a:picLocks noChangeAspect="1"/>
          </p:cNvPicPr>
          <p:nvPr/>
        </p:nvPicPr>
        <p:blipFill>
          <a:blip r:embed="rId4"/>
          <a:stretch>
            <a:fillRect/>
          </a:stretch>
        </p:blipFill>
        <p:spPr>
          <a:xfrm>
            <a:off x="3028324" y="2642583"/>
            <a:ext cx="3048000" cy="2286000"/>
          </a:xfrm>
          <a:prstGeom prst="rect">
            <a:avLst/>
          </a:prstGeom>
        </p:spPr>
      </p:pic>
      <p:pic>
        <p:nvPicPr>
          <p:cNvPr id="6" name="Picture 5"/>
          <p:cNvPicPr>
            <a:picLocks noChangeAspect="1"/>
          </p:cNvPicPr>
          <p:nvPr/>
        </p:nvPicPr>
        <p:blipFill>
          <a:blip r:embed="rId5"/>
          <a:stretch>
            <a:fillRect/>
          </a:stretch>
        </p:blipFill>
        <p:spPr>
          <a:xfrm>
            <a:off x="80493" y="2642583"/>
            <a:ext cx="3048000" cy="2286000"/>
          </a:xfrm>
          <a:prstGeom prst="rect">
            <a:avLst/>
          </a:prstGeom>
        </p:spPr>
      </p:pic>
    </p:spTree>
    <p:extLst>
      <p:ext uri="{BB962C8B-B14F-4D97-AF65-F5344CB8AC3E}">
        <p14:creationId xmlns:p14="http://schemas.microsoft.com/office/powerpoint/2010/main" val="23402786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p:txBody>
          <a:bodyPr/>
          <a:lstStyle/>
          <a:p>
            <a:r>
              <a:rPr lang="en-US" dirty="0"/>
              <a:t>ADD EXAMPLES OF PARALLEL PATHS</a:t>
            </a:r>
          </a:p>
        </p:txBody>
      </p:sp>
    </p:spTree>
    <p:extLst>
      <p:ext uri="{BB962C8B-B14F-4D97-AF65-F5344CB8AC3E}">
        <p14:creationId xmlns:p14="http://schemas.microsoft.com/office/powerpoint/2010/main" val="1647326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variance bands about a traversal</a:t>
            </a:r>
          </a:p>
          <a:p>
            <a:pPr marL="0" indent="0">
              <a:buNone/>
            </a:pPr>
            <a:r>
              <a:rPr lang="en-US" dirty="0"/>
              <a:t>Calculating the variance of a traversal</a:t>
            </a:r>
          </a:p>
          <a:p>
            <a:pPr marL="0" indent="0">
              <a:buNone/>
            </a:pP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6734092"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4960</TotalTime>
  <Words>8760</Words>
  <Application>Microsoft Office PowerPoint</Application>
  <PresentationFormat>Widescreen</PresentationFormat>
  <Paragraphs>944</Paragraphs>
  <Slides>126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Arial</vt:lpstr>
      <vt:lpstr>Calibri</vt:lpstr>
      <vt:lpstr>Calibri Light</vt:lpstr>
      <vt:lpstr>Courier New</vt:lpstr>
      <vt:lpstr>Times New Roman</vt:lpstr>
      <vt:lpstr>Wingdings</vt:lpstr>
      <vt:lpstr>Office Theme</vt:lpstr>
      <vt:lpstr>Finding the Path</vt:lpstr>
      <vt:lpstr>The organization of this presentation is as follows:</vt:lpstr>
      <vt:lpstr>A list of current functions are here</vt:lpstr>
      <vt:lpstr>Motivation and Definitions for the Path library of functions</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Basic “getting started” functions in the library</vt:lpstr>
      <vt:lpstr>Nearly all the functions use an input checking system, </vt:lpstr>
      <vt:lpstr>We’re often creating paths, but for dummy “starter” paths we have a function to create samples</vt:lpstr>
      <vt:lpstr>Why do we use this example? It has some challenging features that often “break” code</vt:lpstr>
      <vt:lpstr>To convert paths to traversals, we use two functions:</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Snapping a point onto a path</vt:lpstr>
      <vt:lpstr>One of the basic path operations is snapping from a query point onto a path</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Snapping a point onto a traveral</vt:lpstr>
      <vt:lpstr>This has the same functionality as snap-to-path, but takes in a traversal type</vt:lpstr>
      <vt:lpstr>Trimming a path</vt:lpstr>
      <vt:lpstr>Basic trimming operations include</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Basic path projection operations include</vt:lpstr>
      <vt:lpstr>A common operation is to seek vectors that are normal to a path at given station points</vt:lpstr>
      <vt:lpstr>This capability is implemented in fcn_Path_findOrthogonalTraversalVectorsAtStations </vt:lpstr>
      <vt:lpstr>Here are some examples:</vt:lpstr>
      <vt:lpstr>Particularly at an internal vertex, it can be very unclear what to use as a normal vector. Here are 4 options that 1) use previous, 2) use following, 3) average both, using average only at vertex, and 4) average both everywhere</vt:lpstr>
      <vt:lpstr>The function, fcn_Path_findOrthogonalHitFromTraversalToTraversal, finds the points on traversals nearby a given traversal that are closest to given station points, assuming orthogonal projections or variants set by a flag</vt:lpstr>
      <vt:lpstr>One can limit the search radius for intersections, in this case to 1.5 meters.</vt:lpstr>
      <vt:lpstr>This also works for negative distances. Here are results for a search radius of 1.5 meters.</vt:lpstr>
      <vt:lpstr>ADD EXAMPLES OF PARALLEL PATHS</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Each of the averaging methods depends on how to define closeness of path points to each other</vt:lpstr>
      <vt:lpstr>Measuring nearness of a point to a path: three methods</vt:lpstr>
      <vt:lpstr>The “same station” method is just to average paths by station. This is done easily by just interpolation</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Using cross-cutting for  path averaging</vt:lpstr>
      <vt:lpstr>The particular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Sean Brennan</cp:lastModifiedBy>
  <cp:revision>39</cp:revision>
  <dcterms:created xsi:type="dcterms:W3CDTF">2021-03-21T21:01:18Z</dcterms:created>
  <dcterms:modified xsi:type="dcterms:W3CDTF">2021-12-28T17:57:11Z</dcterms:modified>
</cp:coreProperties>
</file>